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</p:sldIdLst>
  <p:sldSz cx="12192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0" userDrawn="1">
          <p15:clr>
            <a:srgbClr val="A4A3A4"/>
          </p15:clr>
        </p15:guide>
        <p15:guide id="2" pos="38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090"/>
        <p:guide pos="385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/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/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/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pitchFamily="2" charset="2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/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/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/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/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/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/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pitchFamily="2" charset="2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/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/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/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/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/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/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/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/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/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/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/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/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/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/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/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/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/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/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/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/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/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/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pitchFamily="2" charset="2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/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/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/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/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/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/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pitchFamily="2" charset="2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4040" y="241935"/>
            <a:ext cx="670115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p>
            <a:r>
              <a:rPr lang="zh-CN" altLang="en-US" sz="3200">
                <a:solidFill>
                  <a:schemeClr val="accent3"/>
                </a:solidFill>
                <a:effectLst/>
              </a:rPr>
              <a:t>南澳县海上旅游船舶登记备案指南</a:t>
            </a:r>
            <a:endParaRPr lang="zh-CN" altLang="en-US" sz="3200">
              <a:solidFill>
                <a:schemeClr val="accent3"/>
              </a:solidFill>
              <a:effectLst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73405" y="927100"/>
            <a:ext cx="9745980" cy="1134745"/>
            <a:chOff x="371" y="1069"/>
            <a:chExt cx="15348" cy="1787"/>
          </a:xfrm>
        </p:grpSpPr>
        <p:sp>
          <p:nvSpPr>
            <p:cNvPr id="5" name="圆角矩形 4"/>
            <p:cNvSpPr/>
            <p:nvPr/>
          </p:nvSpPr>
          <p:spPr>
            <a:xfrm>
              <a:off x="371" y="1194"/>
              <a:ext cx="1946" cy="63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第一步</a:t>
              </a:r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71" y="2207"/>
              <a:ext cx="1946" cy="63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第二步</a:t>
              </a:r>
              <a:endParaRPr lang="zh-CN" altLang="en-US"/>
            </a:p>
          </p:txBody>
        </p:sp>
        <p:sp>
          <p:nvSpPr>
            <p:cNvPr id="10" name="右箭头 9"/>
            <p:cNvSpPr/>
            <p:nvPr/>
          </p:nvSpPr>
          <p:spPr>
            <a:xfrm>
              <a:off x="2360" y="1449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2827" y="1264"/>
              <a:ext cx="2562" cy="5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备案主体</a:t>
              </a:r>
              <a:endParaRPr lang="zh-CN" altLang="en-US"/>
            </a:p>
          </p:txBody>
        </p:sp>
        <p:sp>
          <p:nvSpPr>
            <p:cNvPr id="13" name="右箭头 12"/>
            <p:cNvSpPr/>
            <p:nvPr/>
          </p:nvSpPr>
          <p:spPr>
            <a:xfrm>
              <a:off x="5469" y="1459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6022" y="1069"/>
              <a:ext cx="7243" cy="76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前往市监局依法申请商事登记</a:t>
              </a:r>
              <a:endParaRPr lang="zh-CN" altLang="en-US" sz="1400"/>
            </a:p>
          </p:txBody>
        </p:sp>
        <p:sp>
          <p:nvSpPr>
            <p:cNvPr id="15" name="右箭头 14"/>
            <p:cNvSpPr/>
            <p:nvPr/>
          </p:nvSpPr>
          <p:spPr>
            <a:xfrm>
              <a:off x="2395" y="2429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2862" y="2229"/>
              <a:ext cx="2562" cy="5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ym typeface="+mn-ea"/>
                </a:rPr>
                <a:t>备案主体</a:t>
              </a:r>
              <a:endParaRPr lang="zh-CN" altLang="en-US"/>
            </a:p>
          </p:txBody>
        </p:sp>
        <p:sp>
          <p:nvSpPr>
            <p:cNvPr id="17" name="右箭头 16"/>
            <p:cNvSpPr/>
            <p:nvPr/>
          </p:nvSpPr>
          <p:spPr>
            <a:xfrm>
              <a:off x="5504" y="2439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6028" y="2062"/>
              <a:ext cx="9691" cy="79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向交通部门提交停泊停靠点建设方案（前置条件需要有泊位的长期（</a:t>
              </a:r>
              <a:r>
                <a:rPr lang="en-US" altLang="zh-CN" sz="1400"/>
                <a:t>5</a:t>
              </a:r>
              <a:r>
                <a:rPr lang="zh-CN" altLang="en-US" sz="1400"/>
                <a:t>年以上）使用权，船舶停泊船位不低于</a:t>
              </a:r>
              <a:r>
                <a:rPr lang="en-US" altLang="zh-CN" sz="1400"/>
                <a:t>15</a:t>
              </a:r>
              <a:r>
                <a:rPr lang="zh-CN" altLang="en-US" sz="1400"/>
                <a:t>个）</a:t>
              </a:r>
              <a:endParaRPr lang="zh-CN" altLang="en-US" sz="140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3405" y="2231390"/>
            <a:ext cx="8176895" cy="466090"/>
            <a:chOff x="371" y="2970"/>
            <a:chExt cx="12877" cy="734"/>
          </a:xfrm>
        </p:grpSpPr>
        <p:sp>
          <p:nvSpPr>
            <p:cNvPr id="7" name="圆角矩形 6"/>
            <p:cNvSpPr/>
            <p:nvPr/>
          </p:nvSpPr>
          <p:spPr>
            <a:xfrm>
              <a:off x="371" y="3066"/>
              <a:ext cx="1946" cy="63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第三步</a:t>
              </a:r>
              <a:endParaRPr lang="zh-CN" altLang="en-US"/>
            </a:p>
          </p:txBody>
        </p:sp>
        <p:sp>
          <p:nvSpPr>
            <p:cNvPr id="19" name="右箭头 18"/>
            <p:cNvSpPr/>
            <p:nvPr/>
          </p:nvSpPr>
          <p:spPr>
            <a:xfrm>
              <a:off x="2385" y="3312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2852" y="3084"/>
              <a:ext cx="2562" cy="5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交通部门</a:t>
              </a:r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>
              <a:off x="5494" y="3294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6014" y="2970"/>
              <a:ext cx="7234" cy="72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交通部门依法审批建设方案</a:t>
              </a:r>
              <a:endParaRPr lang="zh-CN" altLang="en-US" sz="1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76580" y="2934970"/>
            <a:ext cx="1543685" cy="405130"/>
            <a:chOff x="376" y="4095"/>
            <a:chExt cx="2431" cy="638"/>
          </a:xfrm>
        </p:grpSpPr>
        <p:sp>
          <p:nvSpPr>
            <p:cNvPr id="8" name="圆角矩形 7"/>
            <p:cNvSpPr/>
            <p:nvPr/>
          </p:nvSpPr>
          <p:spPr>
            <a:xfrm>
              <a:off x="376" y="4095"/>
              <a:ext cx="1946" cy="63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第四步</a:t>
              </a:r>
              <a:endParaRPr lang="zh-CN" altLang="en-US"/>
            </a:p>
          </p:txBody>
        </p:sp>
        <p:sp>
          <p:nvSpPr>
            <p:cNvPr id="30" name="右箭头 29"/>
            <p:cNvSpPr/>
            <p:nvPr/>
          </p:nvSpPr>
          <p:spPr>
            <a:xfrm>
              <a:off x="2385" y="4365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6580" y="4898390"/>
            <a:ext cx="10831195" cy="480695"/>
            <a:chOff x="376" y="7673"/>
            <a:chExt cx="17057" cy="757"/>
          </a:xfrm>
        </p:grpSpPr>
        <p:sp>
          <p:nvSpPr>
            <p:cNvPr id="42" name="圆角矩形 41"/>
            <p:cNvSpPr/>
            <p:nvPr/>
          </p:nvSpPr>
          <p:spPr>
            <a:xfrm>
              <a:off x="376" y="7673"/>
              <a:ext cx="1946" cy="63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第七步</a:t>
              </a:r>
              <a:endParaRPr lang="zh-CN" altLang="en-US"/>
            </a:p>
          </p:txBody>
        </p:sp>
        <p:sp>
          <p:nvSpPr>
            <p:cNvPr id="43" name="右箭头 42"/>
            <p:cNvSpPr/>
            <p:nvPr/>
          </p:nvSpPr>
          <p:spPr>
            <a:xfrm>
              <a:off x="2350" y="7971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2817" y="7771"/>
              <a:ext cx="2562" cy="5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/>
                <a:t>各镇（管委）</a:t>
              </a:r>
              <a:endParaRPr lang="zh-CN" altLang="en-US"/>
            </a:p>
          </p:txBody>
        </p:sp>
        <p:sp>
          <p:nvSpPr>
            <p:cNvPr id="45" name="右箭头 44"/>
            <p:cNvSpPr/>
            <p:nvPr/>
          </p:nvSpPr>
          <p:spPr>
            <a:xfrm>
              <a:off x="5459" y="7981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6028" y="7674"/>
              <a:ext cx="11405" cy="75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/>
                <a:t>登记备案通过的，由乡镇人民政府（管委）发放</a:t>
              </a:r>
              <a:r>
                <a:rPr lang="en-US" altLang="zh-CN" sz="1400"/>
                <a:t>“</a:t>
              </a:r>
              <a:r>
                <a:rPr lang="zh-CN" altLang="en-US" sz="1400"/>
                <a:t>旅</a:t>
              </a:r>
              <a:r>
                <a:rPr lang="en-US" altLang="zh-CN" sz="1400"/>
                <a:t>”</a:t>
              </a:r>
              <a:r>
                <a:rPr lang="zh-CN" altLang="en-US" sz="1400"/>
                <a:t>牌，并推送县相关部门</a:t>
              </a:r>
              <a:endParaRPr lang="zh-CN" altLang="en-US" sz="1400"/>
            </a:p>
          </p:txBody>
        </p:sp>
      </p:grpSp>
      <p:sp>
        <p:nvSpPr>
          <p:cNvPr id="48" name="下箭头 47"/>
          <p:cNvSpPr/>
          <p:nvPr/>
        </p:nvSpPr>
        <p:spPr>
          <a:xfrm>
            <a:off x="7275195" y="5440680"/>
            <a:ext cx="75565" cy="253365"/>
          </a:xfrm>
          <a:prstGeom prst="down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111375" y="5755640"/>
            <a:ext cx="9292276" cy="809625"/>
            <a:chOff x="2840" y="10009"/>
            <a:chExt cx="14296" cy="1275"/>
          </a:xfrm>
        </p:grpSpPr>
        <p:sp>
          <p:nvSpPr>
            <p:cNvPr id="9" name="圆角矩形 8"/>
            <p:cNvSpPr/>
            <p:nvPr/>
          </p:nvSpPr>
          <p:spPr>
            <a:xfrm>
              <a:off x="2840" y="10253"/>
              <a:ext cx="2562" cy="51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>
                  <a:sym typeface="+mn-ea"/>
                </a:rPr>
                <a:t>备案主体</a:t>
              </a:r>
              <a:endParaRPr lang="zh-CN" altLang="en-US"/>
            </a:p>
          </p:txBody>
        </p:sp>
        <p:sp>
          <p:nvSpPr>
            <p:cNvPr id="12" name="右箭头 11"/>
            <p:cNvSpPr/>
            <p:nvPr/>
          </p:nvSpPr>
          <p:spPr>
            <a:xfrm>
              <a:off x="5482" y="10448"/>
              <a:ext cx="422" cy="119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5979" y="10009"/>
              <a:ext cx="11157" cy="127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根据相关职能部门要求，备案主体自身应加强内部管理，制定管理方案、应急预案等，乡镇人民政府（管委）、县相关部门按各自职责加强日常管理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2134870" y="2988945"/>
            <a:ext cx="1626870" cy="32956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ym typeface="+mn-ea"/>
              </a:rPr>
              <a:t>备案主体</a:t>
            </a:r>
            <a:endParaRPr lang="zh-CN" altLang="en-US"/>
          </a:p>
        </p:txBody>
      </p:sp>
      <p:sp>
        <p:nvSpPr>
          <p:cNvPr id="3" name="右箭头 2"/>
          <p:cNvSpPr/>
          <p:nvPr/>
        </p:nvSpPr>
        <p:spPr>
          <a:xfrm>
            <a:off x="3864610" y="3108960"/>
            <a:ext cx="267970" cy="75565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圆角矩形 48"/>
          <p:cNvSpPr/>
          <p:nvPr/>
        </p:nvSpPr>
        <p:spPr>
          <a:xfrm>
            <a:off x="4167505" y="2932430"/>
            <a:ext cx="6151245" cy="45783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/>
              <a:t>按照建设方案实施</a:t>
            </a:r>
            <a:r>
              <a:rPr lang="en-US" altLang="zh-CN" sz="1400"/>
              <a:t>——</a:t>
            </a:r>
            <a:r>
              <a:rPr lang="zh-CN" altLang="en-US" sz="1400"/>
              <a:t>按照建设方案实施完成后，申请交通部门验收</a:t>
            </a:r>
            <a:endParaRPr lang="zh-CN" altLang="en-US" sz="1400"/>
          </a:p>
        </p:txBody>
      </p:sp>
      <p:sp>
        <p:nvSpPr>
          <p:cNvPr id="50" name="圆角矩形 49"/>
          <p:cNvSpPr/>
          <p:nvPr/>
        </p:nvSpPr>
        <p:spPr>
          <a:xfrm>
            <a:off x="573405" y="3578225"/>
            <a:ext cx="1235710" cy="405130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第五步</a:t>
            </a:r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2120265" y="3605530"/>
            <a:ext cx="1626870" cy="32956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交通部门</a:t>
            </a:r>
            <a:endParaRPr lang="zh-CN" altLang="en-US"/>
          </a:p>
        </p:txBody>
      </p:sp>
      <p:sp>
        <p:nvSpPr>
          <p:cNvPr id="52" name="右箭头 51"/>
          <p:cNvSpPr/>
          <p:nvPr/>
        </p:nvSpPr>
        <p:spPr>
          <a:xfrm>
            <a:off x="3832860" y="3720465"/>
            <a:ext cx="267970" cy="75565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3" name="右箭头 52"/>
          <p:cNvSpPr/>
          <p:nvPr/>
        </p:nvSpPr>
        <p:spPr>
          <a:xfrm>
            <a:off x="1830705" y="3728720"/>
            <a:ext cx="267970" cy="75565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4" name="圆角矩形 53"/>
          <p:cNvSpPr/>
          <p:nvPr/>
        </p:nvSpPr>
        <p:spPr>
          <a:xfrm>
            <a:off x="4168775" y="3543300"/>
            <a:ext cx="4581525" cy="45783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/>
              <a:t>交通部门验收通过并予以批复</a:t>
            </a:r>
            <a:endParaRPr lang="zh-CN" altLang="en-US" sz="1400"/>
          </a:p>
        </p:txBody>
      </p:sp>
      <p:sp>
        <p:nvSpPr>
          <p:cNvPr id="55" name="圆角矩形 54"/>
          <p:cNvSpPr/>
          <p:nvPr/>
        </p:nvSpPr>
        <p:spPr>
          <a:xfrm>
            <a:off x="574040" y="4221480"/>
            <a:ext cx="1235710" cy="405130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第六步</a:t>
            </a:r>
            <a:endParaRPr lang="zh-CN" altLang="en-US"/>
          </a:p>
        </p:txBody>
      </p:sp>
      <p:sp>
        <p:nvSpPr>
          <p:cNvPr id="56" name="圆角矩形 55"/>
          <p:cNvSpPr/>
          <p:nvPr/>
        </p:nvSpPr>
        <p:spPr>
          <a:xfrm>
            <a:off x="2120900" y="4248785"/>
            <a:ext cx="1626870" cy="32956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ym typeface="+mn-ea"/>
              </a:rPr>
              <a:t>备案主体</a:t>
            </a:r>
            <a:endParaRPr lang="zh-CN" altLang="en-US"/>
          </a:p>
        </p:txBody>
      </p:sp>
      <p:sp>
        <p:nvSpPr>
          <p:cNvPr id="57" name="右箭头 56"/>
          <p:cNvSpPr/>
          <p:nvPr/>
        </p:nvSpPr>
        <p:spPr>
          <a:xfrm>
            <a:off x="3833495" y="4363720"/>
            <a:ext cx="267970" cy="75565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8" name="右箭头 57"/>
          <p:cNvSpPr/>
          <p:nvPr/>
        </p:nvSpPr>
        <p:spPr>
          <a:xfrm>
            <a:off x="1831340" y="4371975"/>
            <a:ext cx="267970" cy="75565"/>
          </a:xfrm>
          <a:prstGeom prst="rightArrow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9" name="圆角矩形 58"/>
          <p:cNvSpPr/>
          <p:nvPr/>
        </p:nvSpPr>
        <p:spPr>
          <a:xfrm>
            <a:off x="4169410" y="4186555"/>
            <a:ext cx="6149975" cy="457835"/>
          </a:xfrm>
          <a:prstGeom prst="round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400"/>
              <a:t>可向属地镇人民政府（管委）提交</a:t>
            </a:r>
            <a:r>
              <a:rPr lang="zh-CN" altLang="en-US" sz="1400">
                <a:sym typeface="+mn-ea"/>
              </a:rPr>
              <a:t>登记</a:t>
            </a:r>
            <a:r>
              <a:rPr lang="zh-CN" altLang="en-US" sz="1400"/>
              <a:t>备案材料（备案登记表及佐证）</a:t>
            </a:r>
            <a:endParaRPr lang="zh-CN" altLang="en-US" sz="140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WPS 演示</Application>
  <PresentationFormat>宽屏</PresentationFormat>
  <Paragraphs>48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妙云</cp:lastModifiedBy>
  <cp:revision>186</cp:revision>
  <dcterms:created xsi:type="dcterms:W3CDTF">2025-08-05T07:51:00Z</dcterms:created>
  <dcterms:modified xsi:type="dcterms:W3CDTF">2025-10-22T08:24:27Z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2052-12.1.0.23125</vt:lpwstr>
  </property>
  <property fmtid="{D5CDD505-2E9C-101B-9397-08002B2CF9AE}" pid="3" name="ICV">
    <vt:lpwstr>5841432F203F4B1EBB08153ADA5401C5_13</vt:lpwstr>
  </property>
</Properties>
</file>