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</p:sldIdLst>
  <p:sldSz cx="12192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087"/>
        <p:guide pos="385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ctrTitle" hasCustomPrompt="tru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false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/>
          <p:nvPr>
            <p:ph type="subTitle" idx="1" hasCustomPrompt="true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/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/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/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/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/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/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/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pitchFamily="2" charset="2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/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/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/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/>
          <p:nvPr>
            <p:ph type="title" hasCustomPrompt="true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false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/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false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/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/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 hasCustomPrompt="true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false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/>
          <p:nvPr>
            <p:ph type="body" idx="1" hasCustomPrompt="true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/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false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/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/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pitchFamily="2" charset="2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/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/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/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false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/>
          <p:nvPr>
            <p:ph type="body" idx="1" hasCustomPrompt="true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false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/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/>
          <p:nvPr>
            <p:ph type="body" sz="quarter" idx="3" hasCustomPrompt="true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false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/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/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/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/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false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/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/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/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/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/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/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/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/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/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/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/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/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/>
          <p:nvPr>
            <p:ph type="title" orient="vert" hasCustomPrompt="true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false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/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pitchFamily="2" charset="2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/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false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/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fals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/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/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/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true"/>
          <p:nvPr/>
        </p:nvSpPr>
        <p:spPr>
          <a:xfrm>
            <a:off x="236220" y="241935"/>
            <a:ext cx="571944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p>
            <a:r>
              <a:rPr lang="zh-CN" altLang="en-US" sz="3200">
                <a:solidFill>
                  <a:schemeClr val="accent3"/>
                </a:solidFill>
                <a:effectLst/>
              </a:rPr>
              <a:t>南澳县民宿登记指引图</a:t>
            </a:r>
            <a:endParaRPr lang="zh-CN" altLang="en-US" sz="3200">
              <a:solidFill>
                <a:schemeClr val="accent3"/>
              </a:solidFill>
              <a:effectLst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235585" y="1006475"/>
            <a:ext cx="11365865" cy="1048385"/>
            <a:chOff x="371" y="1194"/>
            <a:chExt cx="17899" cy="1651"/>
          </a:xfrm>
        </p:grpSpPr>
        <p:sp>
          <p:nvSpPr>
            <p:cNvPr id="5" name="圆角矩形 4"/>
            <p:cNvSpPr/>
            <p:nvPr/>
          </p:nvSpPr>
          <p:spPr>
            <a:xfrm>
              <a:off x="371" y="1194"/>
              <a:ext cx="1946" cy="63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第一步</a:t>
              </a:r>
              <a:endParaRPr lang="zh-CN" altLang="en-US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371" y="2207"/>
              <a:ext cx="1946" cy="63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第二步</a:t>
              </a:r>
              <a:endParaRPr lang="zh-CN" altLang="en-US"/>
            </a:p>
          </p:txBody>
        </p:sp>
        <p:sp>
          <p:nvSpPr>
            <p:cNvPr id="10" name="右箭头 9"/>
            <p:cNvSpPr/>
            <p:nvPr/>
          </p:nvSpPr>
          <p:spPr>
            <a:xfrm>
              <a:off x="2360" y="1449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2827" y="1264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民宿经营者</a:t>
              </a:r>
              <a:endParaRPr lang="zh-CN" altLang="en-US"/>
            </a:p>
          </p:txBody>
        </p:sp>
        <p:sp>
          <p:nvSpPr>
            <p:cNvPr id="13" name="右箭头 12"/>
            <p:cNvSpPr/>
            <p:nvPr/>
          </p:nvSpPr>
          <p:spPr>
            <a:xfrm>
              <a:off x="5469" y="1459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966" y="1253"/>
              <a:ext cx="12305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/>
                <a:t>民宿的选址、建筑、消防、规模、治安等严格按照《广东省民宿管理暂行办法》规定要求实施</a:t>
              </a:r>
              <a:endParaRPr lang="en-US" altLang="zh-CN" sz="1400"/>
            </a:p>
          </p:txBody>
        </p:sp>
        <p:sp>
          <p:nvSpPr>
            <p:cNvPr id="15" name="右箭头 14"/>
            <p:cNvSpPr/>
            <p:nvPr/>
          </p:nvSpPr>
          <p:spPr>
            <a:xfrm>
              <a:off x="2395" y="2429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2862" y="2229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民宿经营者</a:t>
              </a:r>
              <a:endParaRPr lang="zh-CN" altLang="en-US"/>
            </a:p>
          </p:txBody>
        </p:sp>
        <p:sp>
          <p:nvSpPr>
            <p:cNvPr id="17" name="右箭头 16"/>
            <p:cNvSpPr/>
            <p:nvPr/>
          </p:nvSpPr>
          <p:spPr>
            <a:xfrm>
              <a:off x="5504" y="2439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6014" y="2207"/>
              <a:ext cx="7234" cy="54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/>
                <a:t>前往市监局依法申请</a:t>
              </a:r>
              <a:r>
                <a:rPr lang="en-US" altLang="zh-CN" sz="1400"/>
                <a:t>“</a:t>
              </a:r>
              <a:r>
                <a:rPr lang="zh-CN" altLang="en-US" sz="1400">
                  <a:ea typeface="宋体" panose="02010600030101010101" pitchFamily="2" charset="-122"/>
                </a:rPr>
                <a:t>民宿服务</a:t>
              </a:r>
              <a:r>
                <a:rPr lang="en-US" altLang="zh-CN" sz="1400"/>
                <a:t>”</a:t>
              </a:r>
              <a:r>
                <a:rPr lang="zh-CN" altLang="en-US" sz="1400"/>
                <a:t>商事登记</a:t>
              </a:r>
              <a:endParaRPr lang="zh-CN" altLang="en-US" sz="1400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35585" y="1725295"/>
            <a:ext cx="11830685" cy="1675765"/>
            <a:chOff x="371" y="2173"/>
            <a:chExt cx="18631" cy="2639"/>
          </a:xfrm>
        </p:grpSpPr>
        <p:sp>
          <p:nvSpPr>
            <p:cNvPr id="7" name="圆角矩形 6"/>
            <p:cNvSpPr/>
            <p:nvPr/>
          </p:nvSpPr>
          <p:spPr>
            <a:xfrm>
              <a:off x="371" y="3220"/>
              <a:ext cx="1946" cy="63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第三步</a:t>
              </a:r>
              <a:endParaRPr lang="zh-CN" altLang="en-US"/>
            </a:p>
          </p:txBody>
        </p:sp>
        <p:sp>
          <p:nvSpPr>
            <p:cNvPr id="19" name="右箭头 18"/>
            <p:cNvSpPr/>
            <p:nvPr/>
          </p:nvSpPr>
          <p:spPr>
            <a:xfrm>
              <a:off x="2385" y="3536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2852" y="3336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民宿经营者</a:t>
              </a:r>
              <a:endParaRPr lang="zh-CN" altLang="en-US"/>
            </a:p>
          </p:txBody>
        </p:sp>
        <p:sp>
          <p:nvSpPr>
            <p:cNvPr id="21" name="右箭头 20"/>
            <p:cNvSpPr/>
            <p:nvPr/>
          </p:nvSpPr>
          <p:spPr>
            <a:xfrm>
              <a:off x="5494" y="3546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6014" y="2844"/>
              <a:ext cx="7234" cy="151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/>
                <a:t>商事登记后20个工作日内携带下列材料前往民宿所在地的镇人民政府、管委进行登记；民宿事项发生变更的在</a:t>
              </a:r>
              <a:r>
                <a:rPr lang="en-US" altLang="zh-CN" sz="1400"/>
                <a:t>30</a:t>
              </a:r>
              <a:r>
                <a:rPr lang="zh-CN" altLang="en-US" sz="1400"/>
                <a:t>个工作日内办理登记事项变更手续</a:t>
              </a:r>
              <a:endParaRPr lang="zh-CN" altLang="en-US" sz="1400"/>
            </a:p>
          </p:txBody>
        </p:sp>
        <p:sp>
          <p:nvSpPr>
            <p:cNvPr id="24" name="左大括号 23"/>
            <p:cNvSpPr/>
            <p:nvPr/>
          </p:nvSpPr>
          <p:spPr>
            <a:xfrm>
              <a:off x="13262" y="2595"/>
              <a:ext cx="741" cy="1980"/>
            </a:xfrm>
            <a:prstGeom prst="leftBrac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13829" y="2173"/>
              <a:ext cx="5140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altLang="zh-CN" sz="1400"/>
                <a:t>1.</a:t>
              </a:r>
              <a:r>
                <a:rPr lang="zh-CN" altLang="en-US" sz="1400">
                  <a:ea typeface="宋体" panose="02010600030101010101" pitchFamily="2" charset="-122"/>
                </a:rPr>
                <a:t>南澳县民宿基本情况登记表</a:t>
              </a:r>
              <a:endParaRPr lang="zh-CN" altLang="en-US" sz="1400">
                <a:ea typeface="宋体" panose="02010600030101010101" pitchFamily="2" charset="-122"/>
              </a:endParaRPr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13862" y="2772"/>
              <a:ext cx="5140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altLang="zh-CN" sz="1400"/>
                <a:t>2.</a:t>
              </a:r>
              <a:r>
                <a:rPr lang="zh-CN" altLang="en-US" sz="1400">
                  <a:ea typeface="宋体" panose="02010600030101010101" pitchFamily="2" charset="-122"/>
                </a:rPr>
                <a:t>南澳县民宿登记承诺书</a:t>
              </a:r>
              <a:endParaRPr lang="zh-CN" altLang="en-US" sz="1400">
                <a:ea typeface="宋体" panose="02010600030101010101" pitchFamily="2" charset="-122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13829" y="3337"/>
              <a:ext cx="5140" cy="69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altLang="zh-CN" sz="1400"/>
                <a:t>3.</a:t>
              </a:r>
              <a:r>
                <a:rPr lang="zh-CN" altLang="en-US" sz="1400"/>
                <a:t>民宿建筑权属及类别证明、建筑质量安全佐证资料</a:t>
              </a:r>
              <a:endParaRPr lang="zh-CN" altLang="en-US" sz="1400"/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3862" y="4084"/>
              <a:ext cx="5140" cy="72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sz="1400"/>
                <a:t>4.</a:t>
              </a:r>
              <a:r>
                <a:rPr lang="zh-CN" altLang="en-US" sz="1400">
                  <a:ea typeface="宋体" panose="02010600030101010101" pitchFamily="2" charset="-122"/>
                </a:rPr>
                <a:t>身份证、营业执照、</a:t>
              </a:r>
              <a:r>
                <a:rPr lang="zh-CN" altLang="en-US" sz="1400"/>
                <a:t>食品经营许可证等证照原件及复印件</a:t>
              </a:r>
              <a:endParaRPr lang="zh-CN" altLang="en-US" sz="1400"/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35585" y="3482975"/>
            <a:ext cx="11830685" cy="1490345"/>
            <a:chOff x="371" y="4958"/>
            <a:chExt cx="18631" cy="2347"/>
          </a:xfrm>
        </p:grpSpPr>
        <p:sp>
          <p:nvSpPr>
            <p:cNvPr id="8" name="圆角矩形 7"/>
            <p:cNvSpPr/>
            <p:nvPr/>
          </p:nvSpPr>
          <p:spPr>
            <a:xfrm>
              <a:off x="371" y="5608"/>
              <a:ext cx="1946" cy="63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第四步</a:t>
              </a:r>
              <a:endParaRPr lang="zh-CN" altLang="en-US"/>
            </a:p>
          </p:txBody>
        </p:sp>
        <p:sp>
          <p:nvSpPr>
            <p:cNvPr id="30" name="右箭头 29"/>
            <p:cNvSpPr/>
            <p:nvPr/>
          </p:nvSpPr>
          <p:spPr>
            <a:xfrm>
              <a:off x="2345" y="5906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812" y="5706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各镇（管委）</a:t>
              </a:r>
              <a:endParaRPr lang="zh-CN" altLang="en-US"/>
            </a:p>
          </p:txBody>
        </p:sp>
        <p:sp>
          <p:nvSpPr>
            <p:cNvPr id="32" name="右箭头 31"/>
            <p:cNvSpPr/>
            <p:nvPr/>
          </p:nvSpPr>
          <p:spPr>
            <a:xfrm>
              <a:off x="5454" y="5916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6028" y="5706"/>
              <a:ext cx="4898" cy="54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/>
                <a:t>办理民宿登记事项，提供登记回执</a:t>
              </a:r>
              <a:endParaRPr lang="zh-CN" altLang="en-US" sz="1400"/>
            </a:p>
          </p:txBody>
        </p:sp>
        <p:sp>
          <p:nvSpPr>
            <p:cNvPr id="34" name="左大括号 33"/>
            <p:cNvSpPr/>
            <p:nvPr/>
          </p:nvSpPr>
          <p:spPr>
            <a:xfrm>
              <a:off x="11212" y="5217"/>
              <a:ext cx="961" cy="1542"/>
            </a:xfrm>
            <a:prstGeom prst="leftBrac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11778" y="4958"/>
              <a:ext cx="7224" cy="122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altLang="zh-CN" sz="1400"/>
                <a:t>1.</a:t>
              </a:r>
              <a:r>
                <a:rPr lang="zh-CN" altLang="en-US" sz="1400"/>
                <a:t>民宿登记信息：</a:t>
              </a:r>
              <a:r>
                <a:rPr lang="en-US" altLang="zh-CN" sz="1400"/>
                <a:t>民宿名称、地址、经营者姓名及联系方式</a:t>
              </a:r>
              <a:r>
                <a:rPr lang="zh-CN" altLang="en-US" sz="1400"/>
                <a:t>，</a:t>
              </a:r>
              <a:r>
                <a:rPr lang="zh-CN" altLang="en-US" sz="1400">
                  <a:sym typeface="+mn-ea"/>
                </a:rPr>
                <a:t>民宿建筑面积、建筑层数、客房数量；民宿建筑权属及类别</a:t>
              </a:r>
              <a:endParaRPr lang="zh-CN" altLang="en-US" sz="1400"/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11812" y="6316"/>
              <a:ext cx="5140" cy="72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altLang="zh-CN" sz="1400"/>
                <a:t>2.</a:t>
              </a:r>
              <a:r>
                <a:rPr lang="zh-CN" altLang="en-US" sz="1400"/>
                <a:t>收取相关证照复印件</a:t>
              </a:r>
              <a:endParaRPr lang="zh-CN" altLang="en-US" sz="1400"/>
            </a:p>
          </p:txBody>
        </p:sp>
        <p:sp>
          <p:nvSpPr>
            <p:cNvPr id="40" name="下箭头 39"/>
            <p:cNvSpPr/>
            <p:nvPr/>
          </p:nvSpPr>
          <p:spPr>
            <a:xfrm>
              <a:off x="7880" y="6296"/>
              <a:ext cx="119" cy="399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圆角矩形 40"/>
            <p:cNvSpPr/>
            <p:nvPr/>
          </p:nvSpPr>
          <p:spPr>
            <a:xfrm>
              <a:off x="5967" y="6763"/>
              <a:ext cx="5499" cy="54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/>
                <a:t>对信息、材料不齐全的，一次性告知补正</a:t>
              </a:r>
              <a:endParaRPr lang="zh-CN" altLang="en-US" sz="1400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238760" y="5132070"/>
            <a:ext cx="10831195" cy="781685"/>
            <a:chOff x="376" y="7453"/>
            <a:chExt cx="17057" cy="1231"/>
          </a:xfrm>
        </p:grpSpPr>
        <p:sp>
          <p:nvSpPr>
            <p:cNvPr id="42" name="圆角矩形 41"/>
            <p:cNvSpPr/>
            <p:nvPr/>
          </p:nvSpPr>
          <p:spPr>
            <a:xfrm>
              <a:off x="376" y="7673"/>
              <a:ext cx="1946" cy="63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第五步</a:t>
              </a:r>
              <a:endParaRPr lang="zh-CN" altLang="en-US"/>
            </a:p>
          </p:txBody>
        </p:sp>
        <p:sp>
          <p:nvSpPr>
            <p:cNvPr id="43" name="右箭头 42"/>
            <p:cNvSpPr/>
            <p:nvPr/>
          </p:nvSpPr>
          <p:spPr>
            <a:xfrm>
              <a:off x="2350" y="7971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4" name="圆角矩形 43"/>
            <p:cNvSpPr/>
            <p:nvPr/>
          </p:nvSpPr>
          <p:spPr>
            <a:xfrm>
              <a:off x="2817" y="7771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监管部门</a:t>
              </a:r>
              <a:endParaRPr lang="zh-CN" altLang="en-US"/>
            </a:p>
          </p:txBody>
        </p:sp>
        <p:sp>
          <p:nvSpPr>
            <p:cNvPr id="45" name="右箭头 44"/>
            <p:cNvSpPr/>
            <p:nvPr/>
          </p:nvSpPr>
          <p:spPr>
            <a:xfrm>
              <a:off x="5459" y="7981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7" name="圆角矩形 46"/>
            <p:cNvSpPr/>
            <p:nvPr/>
          </p:nvSpPr>
          <p:spPr>
            <a:xfrm>
              <a:off x="6028" y="7453"/>
              <a:ext cx="11405" cy="123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zh-CN" altLang="en-US" sz="1400">
                  <a:sym typeface="+mn-ea"/>
                </a:rPr>
                <a:t>各镇、管委对辖区内的民宿开展日常巡查</a:t>
              </a:r>
              <a:endParaRPr lang="zh-CN" altLang="en-US" sz="1400">
                <a:sym typeface="+mn-ea"/>
              </a:endParaRPr>
            </a:p>
            <a:p>
              <a:pPr algn="l"/>
              <a:r>
                <a:rPr lang="zh-CN" altLang="en-US" sz="1400">
                  <a:sym typeface="+mn-ea"/>
                </a:rPr>
                <a:t>县文旅、治安、消防、自然资源、住建、生态环境、卫健、农业农村和水务、市监、城管等相关部门按照各自职责，对办理信息登记的民宿开展监督检查</a:t>
              </a:r>
              <a:endParaRPr lang="zh-CN" altLang="en-US" sz="1400"/>
            </a:p>
          </p:txBody>
        </p:sp>
      </p:grpSp>
      <p:sp>
        <p:nvSpPr>
          <p:cNvPr id="48" name="下箭头 47"/>
          <p:cNvSpPr/>
          <p:nvPr/>
        </p:nvSpPr>
        <p:spPr>
          <a:xfrm>
            <a:off x="4419600" y="5944870"/>
            <a:ext cx="75565" cy="253365"/>
          </a:xfrm>
          <a:prstGeom prst="downArrow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803400" y="6212205"/>
            <a:ext cx="8232140" cy="335915"/>
            <a:chOff x="2840" y="10242"/>
            <a:chExt cx="12665" cy="529"/>
          </a:xfrm>
        </p:grpSpPr>
        <p:sp>
          <p:nvSpPr>
            <p:cNvPr id="9" name="圆角矩形 8"/>
            <p:cNvSpPr/>
            <p:nvPr/>
          </p:nvSpPr>
          <p:spPr>
            <a:xfrm>
              <a:off x="2840" y="10253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民宿经营者</a:t>
              </a:r>
              <a:endParaRPr lang="zh-CN" altLang="en-US"/>
            </a:p>
          </p:txBody>
        </p:sp>
        <p:sp>
          <p:nvSpPr>
            <p:cNvPr id="12" name="右箭头 11"/>
            <p:cNvSpPr/>
            <p:nvPr/>
          </p:nvSpPr>
          <p:spPr>
            <a:xfrm>
              <a:off x="5482" y="10448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979" y="10242"/>
              <a:ext cx="9526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>
                  <a:ea typeface="宋体" panose="02010600030101010101" pitchFamily="2" charset="-122"/>
                </a:rPr>
                <a:t>根据相关职能部门要求，对需要整改的事项进行整改并报相应职能部门复核</a:t>
              </a:r>
              <a:endParaRPr lang="zh-CN" altLang="en-US" sz="1400">
                <a:ea typeface="宋体" panose="02010600030101010101" pitchFamily="2" charset="-122"/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474</Words>
  <Application>WPS 演示</Application>
  <PresentationFormat>宽屏</PresentationFormat>
  <Paragraphs>51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Arial Unicode MS</vt:lpstr>
      <vt:lpstr>Calibri</vt:lpstr>
      <vt:lpstr>微软雅黑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user</cp:lastModifiedBy>
  <cp:revision>179</cp:revision>
  <dcterms:created xsi:type="dcterms:W3CDTF">2025-08-05T07:51:29Z</dcterms:created>
  <dcterms:modified xsi:type="dcterms:W3CDTF">2025-08-05T07:51:29Z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2052-11.8.2.10251</vt:lpwstr>
  </property>
  <property fmtid="{D5CDD505-2E9C-101B-9397-08002B2CF9AE}" pid="3" name="ICV">
    <vt:lpwstr>481448BC43F75D0C2FDD946279EC3272</vt:lpwstr>
  </property>
</Properties>
</file>